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93" r:id="rId5"/>
    <p:sldId id="297" r:id="rId6"/>
    <p:sldId id="296" r:id="rId7"/>
    <p:sldId id="299" r:id="rId8"/>
    <p:sldId id="301" r:id="rId9"/>
    <p:sldId id="300" r:id="rId10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19" autoAdjust="0"/>
  </p:normalViewPr>
  <p:slideViewPr>
    <p:cSldViewPr snapToGrid="0">
      <p:cViewPr varScale="1">
        <p:scale>
          <a:sx n="161" d="100"/>
          <a:sy n="161" d="100"/>
        </p:scale>
        <p:origin x="232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CBE791-43CC-4C0C-AE00-7EC3768CCC09}" type="datetime1">
              <a:rPr lang="es-ES" smtClean="0"/>
              <a:t>06/01/2023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061881-24D7-49CE-A58A-4F7EEFB66F8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758639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AE10B-F5DF-46F3-A009-1BCB9594275B}" type="datetime1">
              <a:rPr lang="es-ES" smtClean="0"/>
              <a:t>06/01/2023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76BA0F-C779-4027-9BBF-AC1F3E00E754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572730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76BA0F-C779-4027-9BBF-AC1F3E00E754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2222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 useBgFill="1">
        <p:nvSpPr>
          <p:cNvPr id="10" name="Rectángulo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ángulo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ángulo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ector recto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20" name="Marcador de fecha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D2D75874-01AA-4194-8F8F-2BE8DD6AB75A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21" name="Marcador de posición de pie de página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22" name="Marcador de posición de número de diapositiva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899F3E-BBD3-414B-B748-30A0B0EC9B88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33E7C5-ECA6-4447-9054-65F5EA12AE9D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C1A4FC-81E4-453A-B1E7-80A9FABF40AE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 useBgFill="1">
        <p:nvSpPr>
          <p:cNvPr id="23" name="Rectángulo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ángulo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ángulo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598393B2-CE85-4556-84B1-B4187936402E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61E05F-71FC-418A-888C-20D7252833AC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C39358-08BC-41D4-8E0F-3910C47B3BD4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62A21C-C4BF-4A0F-AC3C-865C4EDD59BB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583B17-3A89-408C-8DF4-CC40CE6DA771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137A1F84-97CB-4522-B1DF-7C9144B0ABC9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s-ES" noProof="0" dirty="0"/>
          </a:p>
        </p:txBody>
      </p: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59B5BD9D-CA38-4324-9825-66E2E6C3B038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ángulo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7" name="Rectángulo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ángulo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7D314E9-F220-4689-A698-7EF487A82C30}" type="datetime1">
              <a:rPr lang="es-ES" noProof="0" smtClean="0"/>
              <a:t>06/01/2023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-scm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ángulo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ángulo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/>
          </a:bodyPr>
          <a:lstStyle/>
          <a:p>
            <a:r>
              <a:rPr lang="es-ES" sz="4400" dirty="0">
                <a:solidFill>
                  <a:schemeClr val="tx1"/>
                </a:solidFill>
              </a:rPr>
              <a:t>GIT &amp; GITHUB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ES" dirty="0">
                <a:solidFill>
                  <a:schemeClr val="tx1"/>
                </a:solidFill>
              </a:rPr>
              <a:t>Alan Vallvé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D29256-A74C-D59B-C91A-33074F2F5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73419"/>
            <a:ext cx="10058400" cy="727027"/>
          </a:xfrm>
        </p:spPr>
        <p:txBody>
          <a:bodyPr/>
          <a:lstStyle/>
          <a:p>
            <a:pPr algn="ctr"/>
            <a:r>
              <a:rPr lang="es-ES" dirty="0"/>
              <a:t>GIT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3470B1-CA4C-4DF7-16FC-675E2DCD7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00446"/>
            <a:ext cx="10058400" cy="4852298"/>
          </a:xfrm>
        </p:spPr>
        <p:txBody>
          <a:bodyPr/>
          <a:lstStyle/>
          <a:p>
            <a:r>
              <a:rPr lang="es-ES" dirty="0"/>
              <a:t>Se trata de una de las mejores herramientas de las que un programador puede disponer, como tal, es un </a:t>
            </a:r>
            <a:r>
              <a:rPr lang="es-ES" b="1" i="1" dirty="0"/>
              <a:t>gestor local</a:t>
            </a:r>
            <a:r>
              <a:rPr lang="es-ES" dirty="0"/>
              <a:t> de datos.</a:t>
            </a:r>
          </a:p>
          <a:p>
            <a:pPr lvl="1"/>
            <a:r>
              <a:rPr lang="es-ES" dirty="0"/>
              <a:t>Nos permite conservar un historial con los cambios que vamos haciendo.</a:t>
            </a:r>
          </a:p>
          <a:p>
            <a:pPr lvl="1"/>
            <a:r>
              <a:rPr lang="es-ES" dirty="0"/>
              <a:t>Podemos recuperar los cambios y volver a versiones anteriores.</a:t>
            </a:r>
          </a:p>
          <a:p>
            <a:pPr lvl="1"/>
            <a:r>
              <a:rPr lang="es-ES" dirty="0"/>
              <a:t>Nos permite crear </a:t>
            </a:r>
            <a:r>
              <a:rPr lang="es-ES" b="1" i="1" dirty="0"/>
              <a:t>ramas</a:t>
            </a:r>
            <a:r>
              <a:rPr lang="es-ES" dirty="0"/>
              <a:t>, para tener diferentes versiones de nuestro proyecto.</a:t>
            </a:r>
          </a:p>
          <a:p>
            <a:pPr lvl="1"/>
            <a:r>
              <a:rPr lang="es-ES" dirty="0"/>
              <a:t>Compatible con cualquier equipo</a:t>
            </a:r>
          </a:p>
          <a:p>
            <a:pPr lvl="1"/>
            <a:r>
              <a:rPr lang="es-ES" b="1" i="1" dirty="0"/>
              <a:t>Integrado</a:t>
            </a:r>
            <a:r>
              <a:rPr lang="es-ES" dirty="0"/>
              <a:t> en la mayoría de herramientas e </a:t>
            </a:r>
            <a:r>
              <a:rPr lang="es-ES" b="1" i="1" dirty="0" err="1"/>
              <a:t>IDEs</a:t>
            </a:r>
            <a:r>
              <a:rPr lang="es-ES" dirty="0"/>
              <a:t> por defecto.</a:t>
            </a:r>
          </a:p>
          <a:p>
            <a:r>
              <a:rPr lang="es-ES" dirty="0"/>
              <a:t>Además de ser un gestor local, podemos conectarnos a diferentes </a:t>
            </a:r>
            <a:r>
              <a:rPr lang="es-ES" b="1" i="1" dirty="0"/>
              <a:t>gestores de repositorios online</a:t>
            </a:r>
            <a:r>
              <a:rPr lang="es-ES" dirty="0"/>
              <a:t>, normalmente las empresas tienen sus propios servidores online como </a:t>
            </a:r>
            <a:r>
              <a:rPr lang="es-ES" b="1" i="1" dirty="0" err="1"/>
              <a:t>gitlab</a:t>
            </a:r>
            <a:r>
              <a:rPr lang="es-ES" dirty="0"/>
              <a:t>.</a:t>
            </a:r>
          </a:p>
          <a:p>
            <a:r>
              <a:rPr lang="es-ES" dirty="0"/>
              <a:t>Funcionalidades online:</a:t>
            </a:r>
          </a:p>
          <a:p>
            <a:pPr lvl="1"/>
            <a:r>
              <a:rPr lang="es-ES" dirty="0"/>
              <a:t>Facilita el trabajo entre compañeros, para estar alineados y </a:t>
            </a:r>
            <a:r>
              <a:rPr lang="es-ES" b="1" i="1" dirty="0" err="1"/>
              <a:t>mergear</a:t>
            </a:r>
            <a:r>
              <a:rPr lang="es-ES" dirty="0"/>
              <a:t> código.</a:t>
            </a:r>
          </a:p>
          <a:p>
            <a:pPr lvl="1"/>
            <a:r>
              <a:rPr lang="es-ES" dirty="0"/>
              <a:t>Fusionar código en una ra</a:t>
            </a:r>
            <a:r>
              <a:rPr lang="es-ES" b="1" i="1" dirty="0"/>
              <a:t>ma principal</a:t>
            </a:r>
          </a:p>
          <a:p>
            <a:pPr lvl="1"/>
            <a:r>
              <a:rPr lang="es-ES" dirty="0"/>
              <a:t>Solicitud de inclusión de cambios.</a:t>
            </a:r>
          </a:p>
          <a:p>
            <a:endParaRPr lang="es-ES" dirty="0"/>
          </a:p>
          <a:p>
            <a:r>
              <a:rPr lang="es-ES" dirty="0"/>
              <a:t>Para instalar Git podemos descargarlo desde aquí: </a:t>
            </a:r>
            <a:r>
              <a:rPr lang="es-ES" dirty="0">
                <a:hlinkClick r:id="rId2"/>
              </a:rPr>
              <a:t>https://git-scm.com</a:t>
            </a:r>
            <a:r>
              <a:rPr lang="es-ES" dirty="0"/>
              <a:t>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736902C-8F16-FD59-5799-80209E2FE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321" y="3734344"/>
            <a:ext cx="3170879" cy="239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429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D29256-A74C-D59B-C91A-33074F2F5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18071"/>
          </a:xfrm>
        </p:spPr>
        <p:txBody>
          <a:bodyPr anchor="ctr">
            <a:normAutofit/>
          </a:bodyPr>
          <a:lstStyle/>
          <a:p>
            <a:pPr algn="ctr"/>
            <a:r>
              <a:rPr lang="es-ES" dirty="0"/>
              <a:t>GITHUB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3470B1-CA4C-4DF7-16FC-675E2DCD79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1100" b="1" i="1" dirty="0" err="1"/>
              <a:t>Github</a:t>
            </a:r>
            <a:r>
              <a:rPr lang="es-ES" sz="1100" dirty="0"/>
              <a:t> esta basado en </a:t>
            </a:r>
            <a:r>
              <a:rPr lang="es-ES" sz="1100" b="1" i="1" dirty="0" err="1"/>
              <a:t>git</a:t>
            </a:r>
            <a:r>
              <a:rPr lang="es-ES" sz="1100" dirty="0"/>
              <a:t>, nos ofrece una nube en la que podemos publicar nuestros proyectos y códigos, algunas de sus características son:</a:t>
            </a:r>
          </a:p>
          <a:p>
            <a:pPr lvl="1">
              <a:lnSpc>
                <a:spcPct val="90000"/>
              </a:lnSpc>
            </a:pPr>
            <a:r>
              <a:rPr lang="es-ES" sz="1100" dirty="0"/>
              <a:t>Acceso desde cualquier ubicación</a:t>
            </a:r>
          </a:p>
          <a:p>
            <a:pPr lvl="1">
              <a:lnSpc>
                <a:spcPct val="90000"/>
              </a:lnSpc>
            </a:pPr>
            <a:r>
              <a:rPr lang="es-ES" sz="1100" dirty="0"/>
              <a:t>Historial con tus cambios</a:t>
            </a:r>
          </a:p>
          <a:p>
            <a:pPr lvl="1">
              <a:lnSpc>
                <a:spcPct val="90000"/>
              </a:lnSpc>
            </a:pPr>
            <a:r>
              <a:rPr lang="es-ES" sz="1100" dirty="0"/>
              <a:t>Crear diferentes </a:t>
            </a:r>
            <a:r>
              <a:rPr lang="es-ES" sz="1100" b="1" i="1" dirty="0"/>
              <a:t>versiones</a:t>
            </a:r>
            <a:r>
              <a:rPr lang="es-ES" sz="1100" dirty="0"/>
              <a:t> de tu proyecto</a:t>
            </a:r>
          </a:p>
          <a:p>
            <a:pPr lvl="1">
              <a:lnSpc>
                <a:spcPct val="90000"/>
              </a:lnSpc>
            </a:pPr>
            <a:r>
              <a:rPr lang="es-ES" sz="1100" dirty="0"/>
              <a:t>Facilitar la colaboración entre compañeros</a:t>
            </a:r>
          </a:p>
          <a:p>
            <a:pPr>
              <a:lnSpc>
                <a:spcPct val="90000"/>
              </a:lnSpc>
            </a:pPr>
            <a:endParaRPr lang="es-ES" sz="1100" dirty="0"/>
          </a:p>
          <a:p>
            <a:pPr>
              <a:lnSpc>
                <a:spcPct val="90000"/>
              </a:lnSpc>
            </a:pPr>
            <a:r>
              <a:rPr lang="es-ES" sz="1100" dirty="0"/>
              <a:t>Para poder utilizarlo, lo único que necesitamos es registrarnos en su </a:t>
            </a:r>
            <a:r>
              <a:rPr lang="es-ES" sz="1100" b="1" i="1" dirty="0"/>
              <a:t>pagina web</a:t>
            </a:r>
            <a:r>
              <a:rPr lang="es-ES" sz="1100" i="1" dirty="0"/>
              <a:t>, </a:t>
            </a:r>
            <a:r>
              <a:rPr lang="es-ES" sz="1100" dirty="0"/>
              <a:t>y con eso, tendremos listo nuestro perfil para poder generar nuestros </a:t>
            </a:r>
            <a:r>
              <a:rPr lang="es-ES" sz="1100" b="1" i="1" dirty="0"/>
              <a:t>repositorios. </a:t>
            </a:r>
            <a:r>
              <a:rPr lang="es-ES" sz="1100" dirty="0" err="1"/>
              <a:t>Github</a:t>
            </a:r>
            <a:r>
              <a:rPr lang="es-ES" sz="1100" dirty="0"/>
              <a:t> específicamente, también nos ofrece otras características:</a:t>
            </a:r>
          </a:p>
          <a:p>
            <a:pPr lvl="1">
              <a:lnSpc>
                <a:spcPct val="90000"/>
              </a:lnSpc>
            </a:pPr>
            <a:r>
              <a:rPr lang="es-ES" sz="1100" dirty="0"/>
              <a:t>Publicar paginas web de forma gratuita bajo su dominio</a:t>
            </a:r>
          </a:p>
          <a:p>
            <a:pPr lvl="1">
              <a:lnSpc>
                <a:spcPct val="90000"/>
              </a:lnSpc>
            </a:pPr>
            <a:r>
              <a:rPr lang="es-ES" sz="1100" dirty="0"/>
              <a:t>Tener repositorios </a:t>
            </a:r>
            <a:r>
              <a:rPr lang="es-ES" sz="1100" b="1" i="1" dirty="0"/>
              <a:t>privados</a:t>
            </a:r>
            <a:endParaRPr lang="es-ES" sz="1100" dirty="0"/>
          </a:p>
          <a:p>
            <a:pPr lvl="1">
              <a:lnSpc>
                <a:spcPct val="90000"/>
              </a:lnSpc>
            </a:pPr>
            <a:r>
              <a:rPr lang="es-ES" sz="1100" dirty="0"/>
              <a:t>Publicar proyectos nuevos a través de </a:t>
            </a:r>
            <a:r>
              <a:rPr lang="es-ES" sz="1100" b="1" i="1" dirty="0"/>
              <a:t>IntelliJ</a:t>
            </a:r>
            <a:endParaRPr lang="es-ES" sz="1100" dirty="0"/>
          </a:p>
          <a:p>
            <a:pPr marL="274320" lvl="1" indent="0">
              <a:lnSpc>
                <a:spcPct val="90000"/>
              </a:lnSpc>
              <a:buNone/>
            </a:pPr>
            <a:endParaRPr lang="es-ES" sz="1100" dirty="0"/>
          </a:p>
          <a:p>
            <a:pPr marL="274320" lvl="1" indent="0">
              <a:lnSpc>
                <a:spcPct val="90000"/>
              </a:lnSpc>
              <a:buNone/>
            </a:pPr>
            <a:endParaRPr lang="es-ES" sz="1100" dirty="0"/>
          </a:p>
          <a:p>
            <a:pPr lvl="1">
              <a:lnSpc>
                <a:spcPct val="90000"/>
              </a:lnSpc>
            </a:pPr>
            <a:endParaRPr lang="es-ES" sz="1100" dirty="0"/>
          </a:p>
        </p:txBody>
      </p:sp>
      <p:pic>
        <p:nvPicPr>
          <p:cNvPr id="5" name="Imagen 4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8F2EF875-92A5-3A2E-2A72-A443B1951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16579"/>
            <a:ext cx="5597591" cy="361044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7967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D29256-A74C-D59B-C91A-33074F2F5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73419"/>
            <a:ext cx="10058400" cy="727027"/>
          </a:xfrm>
        </p:spPr>
        <p:txBody>
          <a:bodyPr/>
          <a:lstStyle/>
          <a:p>
            <a:pPr algn="ctr"/>
            <a:r>
              <a:rPr lang="es-ES" dirty="0"/>
              <a:t>IntelliJ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3470B1-CA4C-4DF7-16FC-675E2DCD7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00446"/>
            <a:ext cx="10058400" cy="4852298"/>
          </a:xfrm>
        </p:spPr>
        <p:txBody>
          <a:bodyPr/>
          <a:lstStyle/>
          <a:p>
            <a:r>
              <a:rPr lang="es-ES" dirty="0"/>
              <a:t>Vamos a echar un vistazo rápido sobre como publicar nuestro proyecto en </a:t>
            </a:r>
            <a:r>
              <a:rPr lang="es-ES" b="1" i="1" dirty="0" err="1"/>
              <a:t>github</a:t>
            </a:r>
            <a:r>
              <a:rPr lang="es-ES" dirty="0"/>
              <a:t> a través de </a:t>
            </a:r>
            <a:r>
              <a:rPr lang="es-ES" b="1" i="1" dirty="0"/>
              <a:t>IntelliJ.</a:t>
            </a:r>
          </a:p>
          <a:p>
            <a:pPr lvl="1"/>
            <a:r>
              <a:rPr lang="es-ES" dirty="0"/>
              <a:t>Abrimos nuestro proyecto en </a:t>
            </a:r>
            <a:r>
              <a:rPr lang="es-ES" b="1" i="1" dirty="0" err="1"/>
              <a:t>intelliJ</a:t>
            </a:r>
            <a:endParaRPr lang="es-ES" b="1" i="1" dirty="0"/>
          </a:p>
          <a:p>
            <a:pPr lvl="1"/>
            <a:r>
              <a:rPr lang="es-ES" dirty="0"/>
              <a:t>Clicamos en </a:t>
            </a:r>
            <a:r>
              <a:rPr lang="es-ES" b="1" i="1" dirty="0"/>
              <a:t>la pestaña VCS</a:t>
            </a:r>
          </a:p>
          <a:p>
            <a:pPr lvl="1"/>
            <a:r>
              <a:rPr lang="es-ES" b="1" i="1" dirty="0"/>
              <a:t>Share Project</a:t>
            </a:r>
            <a:r>
              <a:rPr lang="es-ES" dirty="0"/>
              <a:t> </a:t>
            </a:r>
            <a:r>
              <a:rPr lang="es-ES" b="1" i="1" dirty="0" err="1"/>
              <a:t>on</a:t>
            </a:r>
            <a:r>
              <a:rPr lang="es-ES" b="1" i="1" dirty="0"/>
              <a:t> </a:t>
            </a:r>
            <a:r>
              <a:rPr lang="es-ES" b="1" i="1" dirty="0" err="1"/>
              <a:t>github</a:t>
            </a:r>
            <a:endParaRPr lang="es-ES" b="1" i="1" dirty="0"/>
          </a:p>
          <a:p>
            <a:pPr lvl="1"/>
            <a:r>
              <a:rPr lang="es-ES" dirty="0"/>
              <a:t>(iniciamos sesión si es la primera vez)</a:t>
            </a:r>
          </a:p>
          <a:p>
            <a:pPr lvl="1"/>
            <a:r>
              <a:rPr lang="es-ES" dirty="0"/>
              <a:t>y por últimos le damos un nombre a nuestro </a:t>
            </a:r>
            <a:r>
              <a:rPr lang="es-ES" b="1" i="1" dirty="0"/>
              <a:t>repositorio</a:t>
            </a:r>
            <a:r>
              <a:rPr lang="es-ES" dirty="0"/>
              <a:t> y una descripción.</a:t>
            </a:r>
          </a:p>
          <a:p>
            <a:r>
              <a:rPr lang="es-ES" dirty="0"/>
              <a:t>Con esto ya tendremos nuestro proyecto subido en </a:t>
            </a:r>
            <a:r>
              <a:rPr lang="es-ES" b="1" i="1" dirty="0"/>
              <a:t>GitHub!</a:t>
            </a:r>
            <a:br>
              <a:rPr lang="es-ES" b="1" i="1" dirty="0"/>
            </a:br>
            <a:endParaRPr lang="es-ES" b="1" i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34E56B4-E0E8-DE7E-0ADA-53E955FF2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7498" y="1958172"/>
            <a:ext cx="4300452" cy="58552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8D761E0-1A4C-A0DA-4E7B-31A48820F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0968" y="2543695"/>
            <a:ext cx="1913511" cy="205650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8377809-F647-F7F9-9A37-12E26AFE68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2033" y="4743007"/>
            <a:ext cx="2471379" cy="1586542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579DD486-66D6-2CD3-1322-654891F5F3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865" y="3370565"/>
            <a:ext cx="5933704" cy="245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23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D29256-A74C-D59B-C91A-33074F2F5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73419"/>
            <a:ext cx="10058400" cy="727027"/>
          </a:xfrm>
        </p:spPr>
        <p:txBody>
          <a:bodyPr/>
          <a:lstStyle/>
          <a:p>
            <a:pPr algn="ctr"/>
            <a:r>
              <a:rPr lang="es-ES" dirty="0" err="1"/>
              <a:t>Commit</a:t>
            </a:r>
            <a:r>
              <a:rPr lang="es-ES" dirty="0"/>
              <a:t> &amp; </a:t>
            </a:r>
            <a:r>
              <a:rPr lang="es-ES" dirty="0" err="1"/>
              <a:t>Push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3470B1-CA4C-4DF7-16FC-675E2DCD7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00446"/>
            <a:ext cx="7354389" cy="4852298"/>
          </a:xfrm>
        </p:spPr>
        <p:txBody>
          <a:bodyPr>
            <a:normAutofit lnSpcReduction="10000"/>
          </a:bodyPr>
          <a:lstStyle/>
          <a:p>
            <a:r>
              <a:rPr lang="es-ES" dirty="0"/>
              <a:t>Una vez subido nuestro proyecto en </a:t>
            </a:r>
            <a:r>
              <a:rPr lang="es-ES" b="1" i="1" dirty="0" err="1"/>
              <a:t>github</a:t>
            </a:r>
            <a:r>
              <a:rPr lang="es-ES" dirty="0"/>
              <a:t>, nos aparecerá nuevos </a:t>
            </a:r>
            <a:r>
              <a:rPr lang="es-ES" b="1" i="1" dirty="0"/>
              <a:t>iconos</a:t>
            </a:r>
            <a:r>
              <a:rPr lang="es-ES" dirty="0"/>
              <a:t> arriba a la derecha de </a:t>
            </a:r>
            <a:r>
              <a:rPr lang="es-ES" b="1" i="1" dirty="0"/>
              <a:t>IntelliJ </a:t>
            </a:r>
            <a:r>
              <a:rPr lang="es-ES" dirty="0"/>
              <a:t>para hacer nuestras acciones con </a:t>
            </a:r>
            <a:r>
              <a:rPr lang="es-ES" b="1" i="1" dirty="0" err="1"/>
              <a:t>git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pPr lvl="1"/>
            <a:r>
              <a:rPr lang="es-ES" b="1" i="1" dirty="0" err="1"/>
              <a:t>Commit</a:t>
            </a:r>
            <a:r>
              <a:rPr lang="es-ES" dirty="0"/>
              <a:t>        : Añadiremos los cambios realizados hasta ahora en nuestro </a:t>
            </a:r>
            <a:r>
              <a:rPr lang="es-ES" b="1" i="1" dirty="0"/>
              <a:t>historial local</a:t>
            </a:r>
            <a:r>
              <a:rPr lang="es-ES" dirty="0"/>
              <a:t>.</a:t>
            </a:r>
          </a:p>
          <a:p>
            <a:pPr lvl="1"/>
            <a:r>
              <a:rPr lang="es-ES" b="1" i="1" dirty="0" err="1"/>
              <a:t>Push</a:t>
            </a:r>
            <a:r>
              <a:rPr lang="es-ES" dirty="0"/>
              <a:t>        : Con esto subiremos todos nuestros </a:t>
            </a:r>
            <a:r>
              <a:rPr lang="es-ES" b="1" i="1" dirty="0" err="1"/>
              <a:t>commits</a:t>
            </a:r>
            <a:r>
              <a:rPr lang="es-ES" b="1" i="1" dirty="0"/>
              <a:t> </a:t>
            </a:r>
            <a:r>
              <a:rPr lang="es-ES" dirty="0"/>
              <a:t>a nuestro </a:t>
            </a:r>
            <a:r>
              <a:rPr lang="es-ES" b="1" i="1" dirty="0"/>
              <a:t>repositorio</a:t>
            </a:r>
            <a:r>
              <a:rPr lang="es-ES" dirty="0"/>
              <a:t>.</a:t>
            </a:r>
          </a:p>
          <a:p>
            <a:pPr lvl="1"/>
            <a:r>
              <a:rPr lang="es-ES" b="1" i="1" dirty="0" err="1"/>
              <a:t>Pull</a:t>
            </a:r>
            <a:r>
              <a:rPr lang="es-ES" dirty="0"/>
              <a:t>        : Descarga los cambios y </a:t>
            </a:r>
            <a:r>
              <a:rPr lang="es-ES" b="1" i="1" dirty="0" err="1"/>
              <a:t>commits</a:t>
            </a:r>
            <a:r>
              <a:rPr lang="es-ES" dirty="0"/>
              <a:t> que se encuentren en nuestro </a:t>
            </a:r>
            <a:r>
              <a:rPr lang="es-ES" b="1" i="1" dirty="0"/>
              <a:t>repositorio</a:t>
            </a:r>
            <a:r>
              <a:rPr lang="es-ES" dirty="0"/>
              <a:t> y no en nuestro </a:t>
            </a:r>
            <a:r>
              <a:rPr lang="es-ES" b="1" i="1" dirty="0"/>
              <a:t>histórico local</a:t>
            </a:r>
            <a:r>
              <a:rPr lang="es-ES" dirty="0"/>
              <a:t>.</a:t>
            </a:r>
          </a:p>
          <a:p>
            <a:pPr lvl="1"/>
            <a:endParaRPr lang="es-ES" dirty="0"/>
          </a:p>
          <a:p>
            <a:r>
              <a:rPr lang="es-ES" dirty="0"/>
              <a:t>Cuando hacemos un </a:t>
            </a:r>
            <a:r>
              <a:rPr lang="es-ES" b="1" i="1" dirty="0" err="1"/>
              <a:t>commit</a:t>
            </a:r>
            <a:r>
              <a:rPr lang="es-ES" dirty="0"/>
              <a:t>, nos aparecerá una pestaña con los </a:t>
            </a:r>
            <a:r>
              <a:rPr lang="es-ES" b="1" i="1" dirty="0"/>
              <a:t>ficheros</a:t>
            </a:r>
            <a:r>
              <a:rPr lang="es-ES" dirty="0"/>
              <a:t> que contienen </a:t>
            </a:r>
            <a:r>
              <a:rPr lang="es-ES" b="1" i="1" dirty="0"/>
              <a:t>modificaciones</a:t>
            </a:r>
            <a:r>
              <a:rPr lang="es-ES" dirty="0"/>
              <a:t> y tendremos dos posibles </a:t>
            </a:r>
            <a:r>
              <a:rPr lang="es-ES" b="1" i="1" dirty="0"/>
              <a:t>acciones:</a:t>
            </a:r>
            <a:endParaRPr lang="es-ES" dirty="0"/>
          </a:p>
          <a:p>
            <a:pPr lvl="1"/>
            <a:r>
              <a:rPr lang="es-ES" b="1" i="1" dirty="0" err="1"/>
              <a:t>Commit</a:t>
            </a:r>
            <a:endParaRPr lang="es-ES" b="1" i="1" dirty="0"/>
          </a:p>
          <a:p>
            <a:pPr lvl="1"/>
            <a:r>
              <a:rPr lang="es-ES" b="1" i="1" dirty="0" err="1"/>
              <a:t>Commit</a:t>
            </a:r>
            <a:r>
              <a:rPr lang="es-ES" b="1" i="1" dirty="0"/>
              <a:t> &amp; </a:t>
            </a:r>
            <a:r>
              <a:rPr lang="es-ES" b="1" i="1" dirty="0" err="1"/>
              <a:t>push</a:t>
            </a:r>
            <a:endParaRPr lang="es-ES" b="1" i="1" dirty="0"/>
          </a:p>
          <a:p>
            <a:r>
              <a:rPr lang="es-ES" dirty="0"/>
              <a:t>Colores de los ficheros: </a:t>
            </a:r>
          </a:p>
          <a:p>
            <a:pPr lvl="1"/>
            <a:r>
              <a:rPr lang="es-ES" b="1" i="1" dirty="0">
                <a:solidFill>
                  <a:srgbClr val="0070C0"/>
                </a:solidFill>
              </a:rPr>
              <a:t>Modificado</a:t>
            </a:r>
            <a:r>
              <a:rPr lang="es-ES" b="1" i="1" dirty="0"/>
              <a:t> </a:t>
            </a:r>
          </a:p>
          <a:p>
            <a:pPr lvl="1"/>
            <a:r>
              <a:rPr lang="es-ES" b="1" i="1" dirty="0">
                <a:solidFill>
                  <a:srgbClr val="00B050"/>
                </a:solidFill>
              </a:rPr>
              <a:t>Agregado</a:t>
            </a:r>
          </a:p>
          <a:p>
            <a:pPr lvl="1"/>
            <a:r>
              <a:rPr lang="es-ES" b="1" i="1" dirty="0">
                <a:solidFill>
                  <a:srgbClr val="FF0000"/>
                </a:solidFill>
              </a:rPr>
              <a:t>Eliminado</a:t>
            </a:r>
            <a:r>
              <a:rPr lang="es-ES" b="1" i="1" dirty="0"/>
              <a:t>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C1B4A9F-5B89-3D82-991D-3B1E0B8EB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86" y="1766424"/>
            <a:ext cx="2670701" cy="71653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F6BD227-B5AF-9719-0D7B-F64745AFA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5076" y="2640912"/>
            <a:ext cx="265245" cy="24419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AFD13F5-4487-B0F1-3151-663532512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4594" y="2887411"/>
            <a:ext cx="260482" cy="23550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66116D16-D7A5-0F62-3481-C1337D744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0811" y="3148933"/>
            <a:ext cx="267673" cy="244193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0202664-2B10-74DD-AA2A-558556F000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2875" y="1124946"/>
            <a:ext cx="3030022" cy="485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756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D29256-A74C-D59B-C91A-33074F2F5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73419"/>
            <a:ext cx="10058400" cy="727027"/>
          </a:xfrm>
        </p:spPr>
        <p:txBody>
          <a:bodyPr/>
          <a:lstStyle/>
          <a:p>
            <a:pPr algn="ctr"/>
            <a:r>
              <a:rPr lang="es-ES" dirty="0"/>
              <a:t>Glosario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3470B1-CA4C-4DF7-16FC-675E2DCD7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00446"/>
            <a:ext cx="10058400" cy="4852298"/>
          </a:xfrm>
        </p:spPr>
        <p:txBody>
          <a:bodyPr/>
          <a:lstStyle/>
          <a:p>
            <a:r>
              <a:rPr lang="es-ES" b="1" i="1" dirty="0">
                <a:solidFill>
                  <a:srgbClr val="7030A0"/>
                </a:solidFill>
              </a:rPr>
              <a:t>Rama: </a:t>
            </a:r>
            <a:r>
              <a:rPr lang="es-ES" dirty="0"/>
              <a:t>Subversión de nuestro proyecto</a:t>
            </a:r>
          </a:p>
          <a:p>
            <a:r>
              <a:rPr lang="es-ES" b="1" i="1" dirty="0">
                <a:solidFill>
                  <a:srgbClr val="7030A0"/>
                </a:solidFill>
              </a:rPr>
              <a:t>Integrado: </a:t>
            </a:r>
            <a:r>
              <a:rPr lang="es-ES" dirty="0"/>
              <a:t>Que viene incluido</a:t>
            </a:r>
          </a:p>
          <a:p>
            <a:r>
              <a:rPr lang="es-ES" b="1" i="1" dirty="0" err="1">
                <a:solidFill>
                  <a:srgbClr val="7030A0"/>
                </a:solidFill>
              </a:rPr>
              <a:t>Merge</a:t>
            </a:r>
            <a:r>
              <a:rPr lang="es-ES" b="1" i="1" dirty="0">
                <a:solidFill>
                  <a:srgbClr val="7030A0"/>
                </a:solidFill>
              </a:rPr>
              <a:t>/</a:t>
            </a:r>
            <a:r>
              <a:rPr lang="es-ES" b="1" i="1" dirty="0" err="1">
                <a:solidFill>
                  <a:srgbClr val="7030A0"/>
                </a:solidFill>
              </a:rPr>
              <a:t>mergear</a:t>
            </a:r>
            <a:r>
              <a:rPr lang="es-ES" b="1" i="1" dirty="0">
                <a:solidFill>
                  <a:srgbClr val="7030A0"/>
                </a:solidFill>
              </a:rPr>
              <a:t>: </a:t>
            </a:r>
            <a:r>
              <a:rPr lang="es-ES" dirty="0"/>
              <a:t>Combinar diferentes ramas</a:t>
            </a:r>
          </a:p>
          <a:p>
            <a:r>
              <a:rPr lang="es-ES" b="1" i="1" dirty="0">
                <a:solidFill>
                  <a:srgbClr val="7030A0"/>
                </a:solidFill>
              </a:rPr>
              <a:t>Gestor de repositorios: </a:t>
            </a:r>
            <a:r>
              <a:rPr lang="es-ES" dirty="0"/>
              <a:t>Servidor que contiene nuestros proyectos online.</a:t>
            </a:r>
          </a:p>
          <a:p>
            <a:r>
              <a:rPr lang="es-ES" b="1" i="1" dirty="0" err="1">
                <a:solidFill>
                  <a:srgbClr val="7030A0"/>
                </a:solidFill>
              </a:rPr>
              <a:t>Pull</a:t>
            </a:r>
            <a:r>
              <a:rPr lang="es-ES" b="1" i="1" dirty="0">
                <a:solidFill>
                  <a:srgbClr val="7030A0"/>
                </a:solidFill>
              </a:rPr>
              <a:t> </a:t>
            </a:r>
            <a:r>
              <a:rPr lang="es-ES" b="1" i="1" dirty="0" err="1">
                <a:solidFill>
                  <a:srgbClr val="7030A0"/>
                </a:solidFill>
              </a:rPr>
              <a:t>request</a:t>
            </a:r>
            <a:r>
              <a:rPr lang="es-ES" b="1" i="1" dirty="0">
                <a:solidFill>
                  <a:srgbClr val="7030A0"/>
                </a:solidFill>
              </a:rPr>
              <a:t>: </a:t>
            </a:r>
            <a:r>
              <a:rPr lang="es-ES" dirty="0"/>
              <a:t>Solicitud para hacer un </a:t>
            </a:r>
            <a:r>
              <a:rPr lang="es-ES" dirty="0" err="1"/>
              <a:t>merge</a:t>
            </a:r>
            <a:r>
              <a:rPr lang="es-ES" dirty="0"/>
              <a:t>.</a:t>
            </a:r>
          </a:p>
          <a:p>
            <a:r>
              <a:rPr lang="es-ES" b="1" i="1" dirty="0" err="1">
                <a:solidFill>
                  <a:srgbClr val="7030A0"/>
                </a:solidFill>
              </a:rPr>
              <a:t>Commit</a:t>
            </a:r>
            <a:r>
              <a:rPr lang="es-ES" b="1" i="1" dirty="0">
                <a:solidFill>
                  <a:srgbClr val="7030A0"/>
                </a:solidFill>
              </a:rPr>
              <a:t>: </a:t>
            </a:r>
            <a:r>
              <a:rPr lang="es-ES" dirty="0"/>
              <a:t>Crear un punto de guardado en nuestros cambios</a:t>
            </a:r>
          </a:p>
          <a:p>
            <a:r>
              <a:rPr lang="es-ES" b="1" i="1" dirty="0" err="1">
                <a:solidFill>
                  <a:srgbClr val="7030A0"/>
                </a:solidFill>
              </a:rPr>
              <a:t>Conflict</a:t>
            </a:r>
            <a:r>
              <a:rPr lang="es-ES" b="1" i="1" dirty="0">
                <a:solidFill>
                  <a:srgbClr val="7030A0"/>
                </a:solidFill>
              </a:rPr>
              <a:t>: </a:t>
            </a:r>
            <a:r>
              <a:rPr lang="es-ES" dirty="0"/>
              <a:t>Cuando hay cambios en remoto/local que entran en conflicto por modificar las mismas líneas de </a:t>
            </a:r>
            <a:r>
              <a:rPr lang="es-ES" dirty="0" err="1"/>
              <a:t>codigo</a:t>
            </a:r>
            <a:r>
              <a:rPr lang="es-ES" dirty="0"/>
              <a:t>.</a:t>
            </a:r>
          </a:p>
          <a:p>
            <a:r>
              <a:rPr lang="es-ES" b="1" i="1" dirty="0" err="1">
                <a:solidFill>
                  <a:srgbClr val="7030A0"/>
                </a:solidFill>
              </a:rPr>
              <a:t>Pull</a:t>
            </a:r>
            <a:r>
              <a:rPr lang="es-ES" b="1" i="1" dirty="0">
                <a:solidFill>
                  <a:srgbClr val="7030A0"/>
                </a:solidFill>
              </a:rPr>
              <a:t>: </a:t>
            </a:r>
            <a:r>
              <a:rPr lang="es-ES" dirty="0"/>
              <a:t>Descargar los cambios de nuestro repositorio remoto.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187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6129_TF56219246.potx" id="{F5AEA1D6-3467-4410-B96B-0D67AC8BB026}" vid="{8035A50F-42EA-4732-82EE-B622A3D2CB2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{6A2A92FE-82BC-4ED4-993C-3AABDBCA2B41}tf56219246_win32</Template>
  <TotalTime>142</TotalTime>
  <Words>507</Words>
  <Application>Microsoft Office PowerPoint</Application>
  <PresentationFormat>Panorámica</PresentationFormat>
  <Paragraphs>64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Avenir Next LT Pro</vt:lpstr>
      <vt:lpstr>Avenir Next LT Pro Light</vt:lpstr>
      <vt:lpstr>Calibri</vt:lpstr>
      <vt:lpstr>Garamond</vt:lpstr>
      <vt:lpstr>SavonVTI</vt:lpstr>
      <vt:lpstr>GIT &amp; GITHUB</vt:lpstr>
      <vt:lpstr>GIT</vt:lpstr>
      <vt:lpstr>GITHUB</vt:lpstr>
      <vt:lpstr>IntelliJ</vt:lpstr>
      <vt:lpstr>Commit &amp; Push</vt:lpstr>
      <vt:lpstr>Glosario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&amp; GITHUB</dc:title>
  <dc:creator>alan vallve</dc:creator>
  <cp:lastModifiedBy>alan vallve</cp:lastModifiedBy>
  <cp:revision>1</cp:revision>
  <dcterms:created xsi:type="dcterms:W3CDTF">2023-01-06T11:54:26Z</dcterms:created>
  <dcterms:modified xsi:type="dcterms:W3CDTF">2023-01-06T14:16:46Z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